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4" d="100"/>
          <a:sy n="15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94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8.png"/><Relationship Id="rId10" Type="http://schemas.openxmlformats.org/officeDocument/2006/relationships/image" Target="../media/image3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3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3.png"/><Relationship Id="rId4" Type="http://schemas.openxmlformats.org/officeDocument/2006/relationships/image" Target="../media/image65.png"/><Relationship Id="rId9" Type="http://schemas.openxmlformats.org/officeDocument/2006/relationships/image" Target="../media/image6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28688" y="614390"/>
            <a:ext cx="7286625" cy="15773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0"/>
              </a:lnSpc>
            </a:pPr>
            <a:r>
              <a:rPr lang="en-IN" sz="3045" b="1" dirty="0" smtClean="0">
                <a:solidFill>
                  <a:srgbClr val="FFFFFF"/>
                </a:solidFill>
              </a:rPr>
              <a:t>VigilSiddhi</a:t>
            </a:r>
            <a:r>
              <a:rPr lang="en-IN" sz="3200" dirty="0" smtClean="0"/>
              <a:t> </a:t>
            </a:r>
            <a:r>
              <a:rPr lang="en-IN" sz="3045" b="1" dirty="0" smtClean="0">
                <a:solidFill>
                  <a:srgbClr val="FFFFFF"/>
                </a:solidFill>
              </a:rPr>
              <a:t>IntelliSub</a:t>
            </a:r>
          </a:p>
          <a:p>
            <a:pPr algn="ctr">
              <a:lnSpc>
                <a:spcPts val="4100"/>
              </a:lnSpc>
            </a:pPr>
            <a:r>
              <a:rPr lang="en-US" sz="3045" dirty="0" smtClean="0">
                <a:solidFill>
                  <a:srgbClr val="FFFFFF"/>
                </a:solidFill>
              </a:rPr>
              <a:t>Local-Only AI Subtitle Generation and Refinement System</a:t>
            </a:r>
            <a:endParaRPr lang="en-US" sz="3045" dirty="0"/>
          </a:p>
        </p:txBody>
      </p:sp>
      <p:sp>
        <p:nvSpPr>
          <p:cNvPr id="4" name="Text 1"/>
          <p:cNvSpPr/>
          <p:nvPr/>
        </p:nvSpPr>
        <p:spPr>
          <a:xfrm>
            <a:off x="1143000" y="2264870"/>
            <a:ext cx="6858000" cy="5600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486" dirty="0">
                <a:solidFill>
                  <a:srgbClr val="FFFFFF">
                    <a:alpha val="95000"/>
                  </a:srgbClr>
                </a:solidFill>
              </a:rPr>
              <a:t>Offline, Privacy-Focused Speech-to-Subtitle Solution with Continuous Learning</a:t>
            </a:r>
            <a:endParaRPr lang="en-US" sz="1486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328" y="3121791"/>
            <a:ext cx="1607344" cy="10715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458412" y="4621978"/>
            <a:ext cx="22271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Professional Subtitle Generation Platform</a:t>
            </a:r>
            <a:endParaRPr lang="en-US" sz="834" dirty="0"/>
          </a:p>
        </p:txBody>
      </p:sp>
      <p:sp>
        <p:nvSpPr>
          <p:cNvPr id="8" name="TextBox 7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539"/>
            <a:ext cx="1281403" cy="1281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100% Offline — Enterprise-Grade Privacy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910158"/>
            <a:ext cx="40005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>
                    <a:alpha val="90000"/>
                  </a:srgbClr>
                </a:solidFill>
              </a:rPr>
              <a:t>The platform ensures complete data privacy with no internet or API calls required. All processing uses local SQLite and filesystem storage, ensuring audio never leaves the workstation.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28625" y="1888852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85813" y="1888852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No Internet Required</a:t>
            </a:r>
            <a:endParaRPr lang="en-US" sz="1159" dirty="0"/>
          </a:p>
        </p:txBody>
      </p:sp>
      <p:sp>
        <p:nvSpPr>
          <p:cNvPr id="7" name="Text 4"/>
          <p:cNvSpPr/>
          <p:nvPr/>
        </p:nvSpPr>
        <p:spPr>
          <a:xfrm>
            <a:off x="785813" y="2167458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Zero cloud dependencies or API calls—complete offline operation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428625" y="2644639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03634" y="2712504"/>
            <a:ext cx="100013" cy="11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5813" y="2644639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Local Storage Only</a:t>
            </a:r>
            <a:endParaRPr lang="en-US" sz="1159" dirty="0"/>
          </a:p>
        </p:txBody>
      </p:sp>
      <p:sp>
        <p:nvSpPr>
          <p:cNvPr id="11" name="Text 7"/>
          <p:cNvSpPr/>
          <p:nvPr/>
        </p:nvSpPr>
        <p:spPr>
          <a:xfrm>
            <a:off x="785813" y="2923245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SQLite and filesystem storage keep all data on your workstation</a:t>
            </a:r>
            <a:endParaRPr lang="en-US" sz="942" dirty="0"/>
          </a:p>
        </p:txBody>
      </p:sp>
      <p:sp>
        <p:nvSpPr>
          <p:cNvPr id="12" name="Shape 8"/>
          <p:cNvSpPr/>
          <p:nvPr/>
        </p:nvSpPr>
        <p:spPr>
          <a:xfrm>
            <a:off x="428625" y="3400425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03634" y="3468291"/>
            <a:ext cx="100013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5813" y="3400425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Audio Protection</a:t>
            </a:r>
            <a:endParaRPr lang="en-US" sz="1159" dirty="0"/>
          </a:p>
        </p:txBody>
      </p:sp>
      <p:sp>
        <p:nvSpPr>
          <p:cNvPr id="15" name="Text 10"/>
          <p:cNvSpPr/>
          <p:nvPr/>
        </p:nvSpPr>
        <p:spPr>
          <a:xfrm>
            <a:off x="785813" y="3679031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Audio content never leaves the workstation—ideal for confidential use</a:t>
            </a:r>
            <a:endParaRPr lang="en-US" sz="942" dirty="0"/>
          </a:p>
        </p:txBody>
      </p:sp>
      <p:sp>
        <p:nvSpPr>
          <p:cNvPr id="16" name="Shape 11"/>
          <p:cNvSpPr/>
          <p:nvPr/>
        </p:nvSpPr>
        <p:spPr>
          <a:xfrm>
            <a:off x="428625" y="4156211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96491" y="4224077"/>
            <a:ext cx="114300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85813" y="4156211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Isolated Environments</a:t>
            </a:r>
            <a:endParaRPr lang="en-US" sz="1159" dirty="0"/>
          </a:p>
        </p:txBody>
      </p:sp>
      <p:sp>
        <p:nvSpPr>
          <p:cNvPr id="19" name="Text 13"/>
          <p:cNvSpPr/>
          <p:nvPr/>
        </p:nvSpPr>
        <p:spPr>
          <a:xfrm>
            <a:off x="785813" y="4434818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Supports isolated and offline environments for maximum security</a:t>
            </a:r>
            <a:endParaRPr lang="en-US" sz="942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1232297"/>
            <a:ext cx="4000500" cy="32146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665820"/>
            <a:ext cx="38576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Built-in Quality Metrics</a:t>
            </a:r>
            <a:endParaRPr lang="en-US" sz="1924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98277" y="1494495"/>
            <a:ext cx="75009" cy="100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094" y="1437345"/>
            <a:ext cx="35361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WER / CER</a:t>
            </a:r>
            <a:endParaRPr lang="en-US" sz="1159" dirty="0"/>
          </a:p>
        </p:txBody>
      </p:sp>
      <p:sp>
        <p:nvSpPr>
          <p:cNvPr id="6" name="Text 2"/>
          <p:cNvSpPr/>
          <p:nvPr/>
        </p:nvSpPr>
        <p:spPr>
          <a:xfrm>
            <a:off x="750094" y="1730239"/>
            <a:ext cx="3536156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Word and Character Error Rates measure text accuracy of the generated subtitles</a:t>
            </a:r>
            <a:endParaRPr lang="en-US" sz="9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85775" y="2290297"/>
            <a:ext cx="100013" cy="100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094" y="2233147"/>
            <a:ext cx="35361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Timing Error</a:t>
            </a:r>
            <a:endParaRPr lang="en-US" sz="1159" dirty="0"/>
          </a:p>
        </p:txBody>
      </p:sp>
      <p:sp>
        <p:nvSpPr>
          <p:cNvPr id="9" name="Text 4"/>
          <p:cNvSpPr/>
          <p:nvPr/>
        </p:nvSpPr>
        <p:spPr>
          <a:xfrm>
            <a:off x="750094" y="2526041"/>
            <a:ext cx="3536156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Assesses subtitle-to-speech alignment precision and synchronization quality</a:t>
            </a:r>
            <a:endParaRPr lang="en-US" sz="94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85775" y="3086100"/>
            <a:ext cx="100013" cy="100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94" y="3028950"/>
            <a:ext cx="35361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Overlap Violations</a:t>
            </a:r>
            <a:endParaRPr lang="en-US" sz="1159" dirty="0"/>
          </a:p>
        </p:txBody>
      </p:sp>
      <p:sp>
        <p:nvSpPr>
          <p:cNvPr id="12" name="Text 6"/>
          <p:cNvSpPr/>
          <p:nvPr/>
        </p:nvSpPr>
        <p:spPr>
          <a:xfrm>
            <a:off x="750094" y="3321844"/>
            <a:ext cx="3536156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Checks subtitle spacing integrity to ensure no overlapping cues</a:t>
            </a:r>
            <a:endParaRPr lang="en-US" sz="9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79524" y="3881903"/>
            <a:ext cx="112514" cy="100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094" y="3824753"/>
            <a:ext cx="35361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CPS Threshold</a:t>
            </a:r>
            <a:endParaRPr lang="en-US" sz="1159" dirty="0"/>
          </a:p>
        </p:txBody>
      </p:sp>
      <p:sp>
        <p:nvSpPr>
          <p:cNvPr id="15" name="Text 8"/>
          <p:cNvSpPr/>
          <p:nvPr/>
        </p:nvSpPr>
        <p:spPr>
          <a:xfrm>
            <a:off x="750094" y="4117646"/>
            <a:ext cx="3536156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Controls readability by monitoring characters-per-second display rate</a:t>
            </a:r>
            <a:endParaRPr lang="en-US" sz="942" dirty="0"/>
          </a:p>
        </p:txBody>
      </p:sp>
      <p:sp>
        <p:nvSpPr>
          <p:cNvPr id="16" name="Shape 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1D8E6">
              <a:alpha val="5000"/>
            </a:srgbClr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938" y="2071688"/>
            <a:ext cx="1000125" cy="1000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0"/>
            <a:ext cx="4574654" cy="51435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What's Next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1251607"/>
            <a:ext cx="40005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The product roadmap includes exciting enhancements that will expand system capabilities and accessibility for broader adoption.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428625" y="1754516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82203" y="1822382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5813" y="1754516"/>
            <a:ext cx="225137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Multi-speaker Labeling</a:t>
            </a:r>
            <a:endParaRPr lang="en-US" sz="996" dirty="0"/>
          </a:p>
        </p:txBody>
      </p:sp>
      <p:sp>
        <p:nvSpPr>
          <p:cNvPr id="8" name="Text 4"/>
          <p:cNvSpPr/>
          <p:nvPr/>
        </p:nvSpPr>
        <p:spPr>
          <a:xfrm>
            <a:off x="785813" y="1979544"/>
            <a:ext cx="2251370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Local diarization for speaker identification</a:t>
            </a:r>
            <a:endParaRPr lang="en-US" sz="834" dirty="0"/>
          </a:p>
        </p:txBody>
      </p:sp>
      <p:sp>
        <p:nvSpPr>
          <p:cNvPr id="9" name="Shape 5"/>
          <p:cNvSpPr/>
          <p:nvPr/>
        </p:nvSpPr>
        <p:spPr>
          <a:xfrm>
            <a:off x="428625" y="2216711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03634" y="2284577"/>
            <a:ext cx="100013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5813" y="2216711"/>
            <a:ext cx="236223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Domain Vocabulary</a:t>
            </a:r>
            <a:endParaRPr lang="en-US" sz="996" dirty="0"/>
          </a:p>
        </p:txBody>
      </p:sp>
      <p:sp>
        <p:nvSpPr>
          <p:cNvPr id="12" name="Text 7"/>
          <p:cNvSpPr/>
          <p:nvPr/>
        </p:nvSpPr>
        <p:spPr>
          <a:xfrm>
            <a:off x="785813" y="2441739"/>
            <a:ext cx="2362237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Auto-adaptation for specialized terminology</a:t>
            </a:r>
            <a:endParaRPr lang="en-US" sz="834" dirty="0"/>
          </a:p>
        </p:txBody>
      </p:sp>
      <p:sp>
        <p:nvSpPr>
          <p:cNvPr id="13" name="Shape 8"/>
          <p:cNvSpPr/>
          <p:nvPr/>
        </p:nvSpPr>
        <p:spPr>
          <a:xfrm>
            <a:off x="428625" y="2678906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96491" y="2746772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85813" y="2678906"/>
            <a:ext cx="2185206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Multi-language Support</a:t>
            </a:r>
            <a:endParaRPr lang="en-US" sz="996" dirty="0"/>
          </a:p>
        </p:txBody>
      </p:sp>
      <p:sp>
        <p:nvSpPr>
          <p:cNvPr id="16" name="Text 10"/>
          <p:cNvSpPr/>
          <p:nvPr/>
        </p:nvSpPr>
        <p:spPr>
          <a:xfrm>
            <a:off x="785813" y="2903934"/>
            <a:ext cx="1819409" cy="1410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 smtClean="0">
                <a:solidFill>
                  <a:srgbClr val="000000">
                    <a:alpha val="85000"/>
                  </a:srgbClr>
                </a:solidFill>
              </a:rPr>
              <a:t>Marathi, Telugu, </a:t>
            </a: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and additional languages</a:t>
            </a:r>
            <a:endParaRPr lang="en-US" sz="834" dirty="0"/>
          </a:p>
        </p:txBody>
      </p:sp>
      <p:sp>
        <p:nvSpPr>
          <p:cNvPr id="17" name="Shape 11"/>
          <p:cNvSpPr/>
          <p:nvPr/>
        </p:nvSpPr>
        <p:spPr>
          <a:xfrm>
            <a:off x="428625" y="3141101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10778" y="3208967"/>
            <a:ext cx="85725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85813" y="3141101"/>
            <a:ext cx="2487644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GPU Acceleration</a:t>
            </a:r>
            <a:endParaRPr lang="en-US" sz="996" dirty="0"/>
          </a:p>
        </p:txBody>
      </p:sp>
      <p:sp>
        <p:nvSpPr>
          <p:cNvPr id="20" name="Text 13"/>
          <p:cNvSpPr/>
          <p:nvPr/>
        </p:nvSpPr>
        <p:spPr>
          <a:xfrm>
            <a:off x="785813" y="3366129"/>
            <a:ext cx="2487644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Performance profiles for enhanced processing</a:t>
            </a:r>
            <a:endParaRPr lang="en-US" sz="834" dirty="0"/>
          </a:p>
        </p:txBody>
      </p:sp>
      <p:sp>
        <p:nvSpPr>
          <p:cNvPr id="21" name="Shape 14"/>
          <p:cNvSpPr/>
          <p:nvPr/>
        </p:nvSpPr>
        <p:spPr>
          <a:xfrm>
            <a:off x="428625" y="3603296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96491" y="3671162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85813" y="3603296"/>
            <a:ext cx="2148734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Editing Suite Integration</a:t>
            </a:r>
            <a:endParaRPr lang="en-US" sz="996" dirty="0"/>
          </a:p>
        </p:txBody>
      </p:sp>
      <p:sp>
        <p:nvSpPr>
          <p:cNvPr id="24" name="Text 16"/>
          <p:cNvSpPr/>
          <p:nvPr/>
        </p:nvSpPr>
        <p:spPr>
          <a:xfrm>
            <a:off x="785813" y="3828324"/>
            <a:ext cx="2148734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Premiere, GV Tools, and other platforms</a:t>
            </a:r>
            <a:endParaRPr lang="en-US" sz="834" dirty="0"/>
          </a:p>
        </p:txBody>
      </p:sp>
      <p:sp>
        <p:nvSpPr>
          <p:cNvPr id="25" name="Shape 17"/>
          <p:cNvSpPr/>
          <p:nvPr/>
        </p:nvSpPr>
        <p:spPr>
          <a:xfrm>
            <a:off x="428625" y="4065491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26" name="Image 6" descr="preencoded.png"/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503634" y="4133357"/>
            <a:ext cx="100013" cy="114300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785813" y="4065491"/>
            <a:ext cx="2209874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Docker Packaging</a:t>
            </a:r>
            <a:endParaRPr lang="en-US" sz="996" dirty="0"/>
          </a:p>
        </p:txBody>
      </p:sp>
      <p:sp>
        <p:nvSpPr>
          <p:cNvPr id="28" name="Text 19"/>
          <p:cNvSpPr/>
          <p:nvPr/>
        </p:nvSpPr>
        <p:spPr>
          <a:xfrm>
            <a:off x="785813" y="4290520"/>
            <a:ext cx="2209874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Streamlined deployment and distribution</a:t>
            </a:r>
            <a:endParaRPr lang="en-US" sz="834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4875" y="1232297"/>
            <a:ext cx="4000500" cy="321468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91860"/>
            <a:ext cx="9144000" cy="55220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-10611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Value to Our Organization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429671"/>
            <a:ext cx="40005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>
                    <a:alpha val="90000"/>
                  </a:srgbClr>
                </a:solidFill>
              </a:rPr>
              <a:t>The system delivers substantial organizational benefits, positioning it as a strategic asset for production efficiency and data protection.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28625" y="1208340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10778" y="1276206"/>
            <a:ext cx="8572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5813" y="1208340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Reduce Turnaround Time</a:t>
            </a:r>
            <a:endParaRPr lang="en-US" sz="1159" dirty="0"/>
          </a:p>
        </p:txBody>
      </p:sp>
      <p:sp>
        <p:nvSpPr>
          <p:cNvPr id="8" name="Text 4"/>
          <p:cNvSpPr/>
          <p:nvPr/>
        </p:nvSpPr>
        <p:spPr>
          <a:xfrm>
            <a:off x="785813" y="1486946"/>
            <a:ext cx="3643313" cy="16671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Subtitle generation accelerated </a:t>
            </a:r>
            <a:r>
              <a:rPr lang="en-US" sz="942" dirty="0" smtClean="0">
                <a:solidFill>
                  <a:srgbClr val="000000">
                    <a:alpha val="90000"/>
                  </a:srgbClr>
                </a:solidFill>
              </a:rPr>
              <a:t>through </a:t>
            </a: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automation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28625" y="1964126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517922" y="2031992"/>
            <a:ext cx="71438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5813" y="1964126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Zero Recurring Costs</a:t>
            </a:r>
            <a:endParaRPr lang="en-US" sz="1159" dirty="0"/>
          </a:p>
        </p:txBody>
      </p:sp>
      <p:sp>
        <p:nvSpPr>
          <p:cNvPr id="12" name="Text 7"/>
          <p:cNvSpPr/>
          <p:nvPr/>
        </p:nvSpPr>
        <p:spPr>
          <a:xfrm>
            <a:off x="785813" y="2242733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Eliminate expensive cloud ASR subscriptions and API charges</a:t>
            </a:r>
            <a:endParaRPr lang="en-US" sz="942" dirty="0"/>
          </a:p>
        </p:txBody>
      </p:sp>
      <p:sp>
        <p:nvSpPr>
          <p:cNvPr id="13" name="Shape 8"/>
          <p:cNvSpPr/>
          <p:nvPr/>
        </p:nvSpPr>
        <p:spPr>
          <a:xfrm>
            <a:off x="428625" y="2719913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503634" y="2787778"/>
            <a:ext cx="100013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85813" y="2719913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Data Privacy Assurance</a:t>
            </a:r>
            <a:endParaRPr lang="en-US" sz="1159" dirty="0"/>
          </a:p>
        </p:txBody>
      </p:sp>
      <p:sp>
        <p:nvSpPr>
          <p:cNvPr id="16" name="Text 10"/>
          <p:cNvSpPr/>
          <p:nvPr/>
        </p:nvSpPr>
        <p:spPr>
          <a:xfrm>
            <a:off x="785813" y="2998519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Ensure full confidentiality for sensitive client and studio content</a:t>
            </a:r>
            <a:endParaRPr lang="en-US" sz="942" dirty="0"/>
          </a:p>
        </p:txBody>
      </p:sp>
      <p:sp>
        <p:nvSpPr>
          <p:cNvPr id="17" name="Shape 11"/>
          <p:cNvSpPr/>
          <p:nvPr/>
        </p:nvSpPr>
        <p:spPr>
          <a:xfrm>
            <a:off x="428625" y="3475699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96491" y="3543565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85813" y="3475699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Scalable Deployment</a:t>
            </a:r>
            <a:endParaRPr lang="en-US" sz="1159" dirty="0"/>
          </a:p>
        </p:txBody>
      </p:sp>
      <p:sp>
        <p:nvSpPr>
          <p:cNvPr id="20" name="Text 13"/>
          <p:cNvSpPr/>
          <p:nvPr/>
        </p:nvSpPr>
        <p:spPr>
          <a:xfrm>
            <a:off x="785813" y="3754306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Deploy on any desktop or edge system without infrastructure constraints</a:t>
            </a:r>
            <a:endParaRPr lang="en-US" sz="942" dirty="0"/>
          </a:p>
        </p:txBody>
      </p:sp>
      <p:sp>
        <p:nvSpPr>
          <p:cNvPr id="21" name="Shape 14"/>
          <p:cNvSpPr/>
          <p:nvPr/>
        </p:nvSpPr>
        <p:spPr>
          <a:xfrm>
            <a:off x="428625" y="4231486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96491" y="4299351"/>
            <a:ext cx="114300" cy="114300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785813" y="4231486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Continuous Improvement</a:t>
            </a:r>
            <a:endParaRPr lang="en-US" sz="1159" dirty="0"/>
          </a:p>
        </p:txBody>
      </p:sp>
      <p:sp>
        <p:nvSpPr>
          <p:cNvPr id="24" name="Text 16"/>
          <p:cNvSpPr/>
          <p:nvPr/>
        </p:nvSpPr>
        <p:spPr>
          <a:xfrm>
            <a:off x="785813" y="4510092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Improve over time without vendor lock-in or external dependencies</a:t>
            </a:r>
            <a:endParaRPr lang="en-US" sz="942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61" y="1029746"/>
            <a:ext cx="4062890" cy="336639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795722" y="4909638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6566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Live Demonstration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1288052"/>
            <a:ext cx="40005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>
                    <a:alpha val="90000"/>
                  </a:srgbClr>
                </a:solidFill>
              </a:rPr>
              <a:t>The demonstration showcases the system's practical capabilities: a live UI display featuring the waveform with synchronized subtitle blocks, interactive adjustments, and instant export functionality.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28625" y="2266745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85813" y="2266745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Waveform Display</a:t>
            </a:r>
            <a:endParaRPr lang="en-US" sz="1159" dirty="0"/>
          </a:p>
        </p:txBody>
      </p:sp>
      <p:sp>
        <p:nvSpPr>
          <p:cNvPr id="7" name="Text 4"/>
          <p:cNvSpPr/>
          <p:nvPr/>
        </p:nvSpPr>
        <p:spPr>
          <a:xfrm>
            <a:off x="785813" y="2545352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Audio waveform with synchronized subtitle blocks for visual alignment</a:t>
            </a:r>
            <a:endParaRPr lang="en-US" sz="942" dirty="0"/>
          </a:p>
        </p:txBody>
      </p:sp>
      <p:sp>
        <p:nvSpPr>
          <p:cNvPr id="8" name="Shape 5"/>
          <p:cNvSpPr/>
          <p:nvPr/>
        </p:nvSpPr>
        <p:spPr>
          <a:xfrm>
            <a:off x="428625" y="3022532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03634" y="3090397"/>
            <a:ext cx="100013" cy="1143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5813" y="3022532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Drag-and-Drop Timing</a:t>
            </a:r>
            <a:endParaRPr lang="en-US" sz="1159" dirty="0"/>
          </a:p>
        </p:txBody>
      </p:sp>
      <p:sp>
        <p:nvSpPr>
          <p:cNvPr id="11" name="Text 7"/>
          <p:cNvSpPr/>
          <p:nvPr/>
        </p:nvSpPr>
        <p:spPr>
          <a:xfrm>
            <a:off x="785813" y="3301138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Interactive timing bar adjustments for precise subtitle synchronization</a:t>
            </a:r>
            <a:endParaRPr lang="en-US" sz="942" dirty="0"/>
          </a:p>
        </p:txBody>
      </p:sp>
      <p:sp>
        <p:nvSpPr>
          <p:cNvPr id="12" name="Shape 8"/>
          <p:cNvSpPr/>
          <p:nvPr/>
        </p:nvSpPr>
        <p:spPr>
          <a:xfrm>
            <a:off x="428625" y="3778318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89347" y="3846184"/>
            <a:ext cx="128588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5813" y="3778318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Instant Export</a:t>
            </a:r>
            <a:endParaRPr lang="en-US" sz="1159" dirty="0"/>
          </a:p>
        </p:txBody>
      </p:sp>
      <p:sp>
        <p:nvSpPr>
          <p:cNvPr id="15" name="Text 10"/>
          <p:cNvSpPr/>
          <p:nvPr/>
        </p:nvSpPr>
        <p:spPr>
          <a:xfrm>
            <a:off x="785813" y="4056924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One-click export to SRT, VTT, STL, and other industry-standard formats</a:t>
            </a:r>
            <a:endParaRPr lang="en-US" sz="942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875" y="1232297"/>
            <a:ext cx="4000500" cy="321468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Local AI Subtitling — Smart, Private, Evolving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1078706"/>
            <a:ext cx="4000500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>
                    <a:alpha val="90000"/>
                  </a:srgbClr>
                </a:solidFill>
              </a:rPr>
              <a:t>The system is ready for internal pilot deployment and expansion to all production units, with proven accuracy, privacy, and scalability. This represents a strategic opportunity to transform our subtitle workflow while maintaining complete data control.</a:t>
            </a:r>
            <a:endParaRPr lang="en-US" sz="1159" dirty="0"/>
          </a:p>
        </p:txBody>
      </p:sp>
      <p:sp>
        <p:nvSpPr>
          <p:cNvPr id="5" name="Shape 2"/>
          <p:cNvSpPr/>
          <p:nvPr/>
        </p:nvSpPr>
        <p:spPr>
          <a:xfrm>
            <a:off x="428625" y="2471738"/>
            <a:ext cx="214313" cy="214313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85775" y="2528888"/>
            <a:ext cx="100013" cy="1000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94" y="2471738"/>
            <a:ext cx="3679031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>
                    <a:alpha val="90000"/>
                  </a:srgbClr>
                </a:solidFill>
              </a:rPr>
              <a:t>Proven Accuracy: 7–10% WER baseline, improving with continuous learning</a:t>
            </a:r>
            <a:endParaRPr lang="en-US" sz="1050" dirty="0"/>
          </a:p>
        </p:txBody>
      </p:sp>
      <p:sp>
        <p:nvSpPr>
          <p:cNvPr id="8" name="Shape 4"/>
          <p:cNvSpPr/>
          <p:nvPr/>
        </p:nvSpPr>
        <p:spPr>
          <a:xfrm>
            <a:off x="428625" y="3014663"/>
            <a:ext cx="214313" cy="214313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2026" y="3071813"/>
            <a:ext cx="87511" cy="100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94" y="3014663"/>
            <a:ext cx="3679031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>
                    <a:alpha val="90000"/>
                  </a:srgbClr>
                </a:solidFill>
              </a:rPr>
              <a:t>Complete Privacy: 100% offline operation, no cloud dependency</a:t>
            </a:r>
            <a:endParaRPr lang="en-US" sz="1050" dirty="0"/>
          </a:p>
        </p:txBody>
      </p:sp>
      <p:sp>
        <p:nvSpPr>
          <p:cNvPr id="11" name="Shape 6"/>
          <p:cNvSpPr/>
          <p:nvPr/>
        </p:nvSpPr>
        <p:spPr>
          <a:xfrm>
            <a:off x="428625" y="3557588"/>
            <a:ext cx="214313" cy="214313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85775" y="3614738"/>
            <a:ext cx="100013" cy="10001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094" y="3557588"/>
            <a:ext cx="3679031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000000">
                    <a:alpha val="90000"/>
                  </a:srgbClr>
                </a:solidFill>
              </a:rPr>
              <a:t>Scalable Deployment: Works on any desktop or edge system</a:t>
            </a:r>
            <a:endParaRPr lang="en-US" sz="1050" dirty="0"/>
          </a:p>
        </p:txBody>
      </p:sp>
      <p:sp>
        <p:nvSpPr>
          <p:cNvPr id="14" name="Text 8"/>
          <p:cNvSpPr/>
          <p:nvPr/>
        </p:nvSpPr>
        <p:spPr>
          <a:xfrm>
            <a:off x="428625" y="4171950"/>
            <a:ext cx="4000500" cy="218008"/>
          </a:xfrm>
          <a:prstGeom prst="rect">
            <a:avLst/>
          </a:prstGeom>
          <a:noFill/>
          <a:ln/>
        </p:spPr>
        <p:txBody>
          <a:bodyPr wrap="square" lIns="127508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000000">
                    <a:alpha val="80000"/>
                  </a:srgbClr>
                </a:solidFill>
              </a:rPr>
              <a:t>"Next Step: Approve internal rollout for pilot usage </a:t>
            </a:r>
            <a:r>
              <a:rPr lang="en-US" sz="1050" i="1" dirty="0" smtClean="0">
                <a:solidFill>
                  <a:srgbClr val="000000">
                    <a:alpha val="80000"/>
                  </a:srgbClr>
                </a:solidFill>
              </a:rPr>
              <a:t>(6-8 </a:t>
            </a:r>
            <a:r>
              <a:rPr lang="en-US" sz="1050" i="1" dirty="0">
                <a:solidFill>
                  <a:srgbClr val="000000">
                    <a:alpha val="80000"/>
                  </a:srgbClr>
                </a:solidFill>
              </a:rPr>
              <a:t>weeks)"</a:t>
            </a:r>
            <a:endParaRPr lang="en-US" sz="10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5746750" y="3527703"/>
            <a:ext cx="2831193" cy="15388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 &amp; A</a:t>
            </a:r>
          </a:p>
          <a:p>
            <a:pPr algn="ctr"/>
            <a:endParaRPr lang="en-US" sz="4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1410891"/>
            <a:ext cx="40005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Challenges with Current Subtitle Workflows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2532459"/>
            <a:ext cx="4000500" cy="192881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Manual subtitling is slow and error-prone</a:t>
            </a:r>
            <a:endParaRPr lang="en-US" sz="942" dirty="0"/>
          </a:p>
        </p:txBody>
      </p:sp>
      <p:sp>
        <p:nvSpPr>
          <p:cNvPr id="5" name="Text 2"/>
          <p:cNvSpPr/>
          <p:nvPr/>
        </p:nvSpPr>
        <p:spPr>
          <a:xfrm>
            <a:off x="428625" y="2868216"/>
            <a:ext cx="4000500" cy="192881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Cloud ASR tools raise privacy and cost concerns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428625" y="3203972"/>
            <a:ext cx="4000500" cy="192881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Repetitive correction effort across episodes wastes resources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428625" y="3539728"/>
            <a:ext cx="4000500" cy="192881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Lack of domain vocabulary tuning limits accuracy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428625" y="2532459"/>
            <a:ext cx="5374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>
                    <a:alpha val="70000"/>
                  </a:srgbClr>
                </a:solidFill>
              </a:rPr>
              <a:t>•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28625" y="2868216"/>
            <a:ext cx="5374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>
                    <a:alpha val="70000"/>
                  </a:srgbClr>
                </a:solidFill>
              </a:rPr>
              <a:t>•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28625" y="3203972"/>
            <a:ext cx="5374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>
                    <a:alpha val="70000"/>
                  </a:srgbClr>
                </a:solidFill>
              </a:rPr>
              <a:t>•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28625" y="3539728"/>
            <a:ext cx="5374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>
                    <a:alpha val="70000"/>
                  </a:srgbClr>
                </a:solidFill>
              </a:rPr>
              <a:t>•</a:t>
            </a:r>
            <a:endParaRPr lang="en-US" sz="10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785813"/>
            <a:ext cx="4000500" cy="3571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 smtClean="0">
                <a:solidFill>
                  <a:srgbClr val="000000"/>
                </a:solidFill>
              </a:rPr>
              <a:t>Local AI Subtitle Generation Platform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1485230"/>
            <a:ext cx="400050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Our end-to-end system operates fully offline on CPU or GPU, generating timed, readable, professional subtitles with an editable Web UI for human review.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428625" y="2242468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82203" y="2310333"/>
            <a:ext cx="14287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5813" y="2242468"/>
            <a:ext cx="332226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Fully Offline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85813" y="2485355"/>
            <a:ext cx="3322262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Works on CPU or GPU without internet or cloud dependencies</a:t>
            </a:r>
            <a:endParaRPr lang="en-US" sz="834" dirty="0"/>
          </a:p>
        </p:txBody>
      </p:sp>
      <p:sp>
        <p:nvSpPr>
          <p:cNvPr id="9" name="Shape 5"/>
          <p:cNvSpPr/>
          <p:nvPr/>
        </p:nvSpPr>
        <p:spPr>
          <a:xfrm>
            <a:off x="428625" y="2762510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785813" y="2762510"/>
            <a:ext cx="33304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Professional Subtitles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85813" y="3005398"/>
            <a:ext cx="333049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Generates timed, readable subtitles with millisecond precision</a:t>
            </a:r>
            <a:endParaRPr lang="en-US" sz="834" dirty="0"/>
          </a:p>
        </p:txBody>
      </p:sp>
      <p:sp>
        <p:nvSpPr>
          <p:cNvPr id="12" name="Shape 8"/>
          <p:cNvSpPr/>
          <p:nvPr/>
        </p:nvSpPr>
        <p:spPr>
          <a:xfrm>
            <a:off x="428625" y="3282553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6491" y="3350419"/>
            <a:ext cx="114300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5813" y="3282553"/>
            <a:ext cx="329265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Editable Web UI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785813" y="3525441"/>
            <a:ext cx="3292655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Intuitive interface for human review and manual adjustments</a:t>
            </a:r>
            <a:endParaRPr lang="en-US" sz="834" dirty="0"/>
          </a:p>
        </p:txBody>
      </p:sp>
      <p:sp>
        <p:nvSpPr>
          <p:cNvPr id="16" name="Shape 11"/>
          <p:cNvSpPr/>
          <p:nvPr/>
        </p:nvSpPr>
        <p:spPr>
          <a:xfrm>
            <a:off x="428625" y="3802596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89347" y="3870461"/>
            <a:ext cx="128588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85813" y="3802596"/>
            <a:ext cx="323207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Multi-Format Export</a:t>
            </a:r>
            <a:endParaRPr lang="en-US" sz="1050" dirty="0"/>
          </a:p>
        </p:txBody>
      </p:sp>
      <p:sp>
        <p:nvSpPr>
          <p:cNvPr id="19" name="Text 13"/>
          <p:cNvSpPr/>
          <p:nvPr/>
        </p:nvSpPr>
        <p:spPr>
          <a:xfrm>
            <a:off x="785813" y="4045483"/>
            <a:ext cx="1351332" cy="1538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Supports </a:t>
            </a:r>
            <a:r>
              <a:rPr lang="en-US" sz="834" dirty="0" smtClean="0">
                <a:solidFill>
                  <a:srgbClr val="000000">
                    <a:alpha val="85000"/>
                  </a:srgbClr>
                </a:solidFill>
              </a:rPr>
              <a:t>SRT, STL, VTT formats</a:t>
            </a:r>
            <a:endParaRPr lang="en-US" sz="834" dirty="0"/>
          </a:p>
        </p:txBody>
      </p:sp>
      <p:sp>
        <p:nvSpPr>
          <p:cNvPr id="22" name="TextBox 21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2832" y="1930004"/>
            <a:ext cx="5267957" cy="2492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665820"/>
            <a:ext cx="38576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Key Features at a Glance</a:t>
            </a:r>
            <a:endParaRPr lang="en-US" sz="1924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85775" y="1494495"/>
            <a:ext cx="100013" cy="100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094" y="1437345"/>
            <a:ext cx="35361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Local Speech Model</a:t>
            </a:r>
            <a:endParaRPr lang="en-US" sz="1159" dirty="0"/>
          </a:p>
        </p:txBody>
      </p:sp>
      <p:sp>
        <p:nvSpPr>
          <p:cNvPr id="6" name="Text 2"/>
          <p:cNvSpPr/>
          <p:nvPr/>
        </p:nvSpPr>
        <p:spPr>
          <a:xfrm>
            <a:off x="750094" y="1730239"/>
            <a:ext cx="3536156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Whisper-based ASR optimized for CPU and GPU processing without cloud dependencies</a:t>
            </a:r>
            <a:endParaRPr lang="en-US" sz="94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8277" y="2290297"/>
            <a:ext cx="75009" cy="100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094" y="2233147"/>
            <a:ext cx="35361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Professional Subtitle Output</a:t>
            </a:r>
            <a:endParaRPr lang="en-US" sz="1159" dirty="0"/>
          </a:p>
        </p:txBody>
      </p:sp>
      <p:sp>
        <p:nvSpPr>
          <p:cNvPr id="9" name="Text 4"/>
          <p:cNvSpPr/>
          <p:nvPr/>
        </p:nvSpPr>
        <p:spPr>
          <a:xfrm>
            <a:off x="750094" y="2526041"/>
            <a:ext cx="3536156" cy="17953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Supports SRT, VTT, </a:t>
            </a:r>
            <a:r>
              <a:rPr lang="en-US" sz="942" dirty="0" smtClean="0">
                <a:solidFill>
                  <a:srgbClr val="000000">
                    <a:alpha val="90000"/>
                  </a:srgbClr>
                </a:solidFill>
              </a:rPr>
              <a:t>STL </a:t>
            </a: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formats for industry compatibility</a:t>
            </a:r>
            <a:endParaRPr lang="en-US" sz="94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92026" y="3086100"/>
            <a:ext cx="87511" cy="100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94" y="3028950"/>
            <a:ext cx="35361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Timing Precision</a:t>
            </a:r>
            <a:endParaRPr lang="en-US" sz="1159" dirty="0"/>
          </a:p>
        </p:txBody>
      </p:sp>
      <p:sp>
        <p:nvSpPr>
          <p:cNvPr id="12" name="Text 6"/>
          <p:cNvSpPr/>
          <p:nvPr/>
        </p:nvSpPr>
        <p:spPr>
          <a:xfrm>
            <a:off x="750094" y="3321844"/>
            <a:ext cx="3536156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Millisecond-level accuracy with no overlaps and smart line breaking (CPS ≤ 17)</a:t>
            </a:r>
            <a:endParaRPr lang="en-US" sz="94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85775" y="3881903"/>
            <a:ext cx="100013" cy="100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094" y="3824753"/>
            <a:ext cx="353615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Editable Web UI</a:t>
            </a:r>
            <a:endParaRPr lang="en-US" sz="1159" dirty="0"/>
          </a:p>
        </p:txBody>
      </p:sp>
      <p:sp>
        <p:nvSpPr>
          <p:cNvPr id="15" name="Text 8"/>
          <p:cNvSpPr/>
          <p:nvPr/>
        </p:nvSpPr>
        <p:spPr>
          <a:xfrm>
            <a:off x="750094" y="4117646"/>
            <a:ext cx="3536156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Waveform visualization, drag-to-adjust timing, and keyboard shortcuts for efficient editing</a:t>
            </a:r>
            <a:endParaRPr lang="en-US" sz="942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Modular Architecture — Built for Flexibility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1485230"/>
            <a:ext cx="400050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The system follows a modular design where each component is isolated, allowing models and UI components to be replaced or upgraded without rewriting the core system.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428625" y="2242468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10778" y="2310333"/>
            <a:ext cx="85725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5813" y="2242468"/>
            <a:ext cx="259050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Audio Input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785813" y="2485355"/>
            <a:ext cx="2590502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Accepts audio from various sources and formats</a:t>
            </a:r>
            <a:endParaRPr lang="en-US" sz="834" dirty="0"/>
          </a:p>
        </p:txBody>
      </p:sp>
      <p:sp>
        <p:nvSpPr>
          <p:cNvPr id="9" name="Shape 5"/>
          <p:cNvSpPr/>
          <p:nvPr/>
        </p:nvSpPr>
        <p:spPr>
          <a:xfrm>
            <a:off x="428625" y="2762510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6491" y="2830376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5813" y="2762510"/>
            <a:ext cx="313627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ASR Processing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785813" y="3005398"/>
            <a:ext cx="313627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Whisper-based speech recognition generates word stream</a:t>
            </a:r>
            <a:endParaRPr lang="en-US" sz="834" dirty="0"/>
          </a:p>
        </p:txBody>
      </p:sp>
      <p:sp>
        <p:nvSpPr>
          <p:cNvPr id="13" name="Shape 8"/>
          <p:cNvSpPr/>
          <p:nvPr/>
        </p:nvSpPr>
        <p:spPr>
          <a:xfrm>
            <a:off x="428625" y="3282553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96491" y="3350419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85813" y="3282553"/>
            <a:ext cx="267416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Segmentation &amp; Formatting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785813" y="3525441"/>
            <a:ext cx="2674162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Processes timing and formats subtitles for display</a:t>
            </a:r>
            <a:endParaRPr lang="en-US" sz="834" dirty="0"/>
          </a:p>
        </p:txBody>
      </p:sp>
      <p:sp>
        <p:nvSpPr>
          <p:cNvPr id="17" name="Shape 11"/>
          <p:cNvSpPr/>
          <p:nvPr/>
        </p:nvSpPr>
        <p:spPr>
          <a:xfrm>
            <a:off x="428625" y="3802596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96491" y="3870461"/>
            <a:ext cx="114300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785813" y="3802596"/>
            <a:ext cx="350294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Web UI &amp; Training</a:t>
            </a:r>
            <a:endParaRPr lang="en-US" sz="1050" dirty="0"/>
          </a:p>
        </p:txBody>
      </p:sp>
      <p:sp>
        <p:nvSpPr>
          <p:cNvPr id="20" name="Text 13"/>
          <p:cNvSpPr/>
          <p:nvPr/>
        </p:nvSpPr>
        <p:spPr>
          <a:xfrm>
            <a:off x="785813" y="4045483"/>
            <a:ext cx="350294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Bidirectional learning from human corrections improves accuracy</a:t>
            </a:r>
            <a:endParaRPr lang="en-US" sz="834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1232297"/>
            <a:ext cx="4000500" cy="321468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80836"/>
            <a:ext cx="385762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Proven Open-Source Technologies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1638123"/>
            <a:ext cx="3857625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The platform leverages industry-proven technologies ensuring reliability, performance, and maintainability across all system layers.</a:t>
            </a:r>
            <a:endParaRPr lang="en-US" sz="94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98277" y="2413918"/>
            <a:ext cx="75009" cy="1000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094" y="2356768"/>
            <a:ext cx="35361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Speech Recognition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750094" y="2613943"/>
            <a:ext cx="3536156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Faster-Whisper and CTranslate2 for optimized local ASR processing</a:t>
            </a:r>
            <a:endParaRPr lang="en-US" sz="83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73273" y="3096816"/>
            <a:ext cx="125016" cy="10001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094" y="3039666"/>
            <a:ext cx="33646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Web UI &amp; Segmentation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750094" y="3296841"/>
            <a:ext cx="336465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FastAPI, Vanilla JS, WaveSurfer, and Python custom timing logic</a:t>
            </a:r>
            <a:endParaRPr lang="en-US" sz="83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85775" y="3631146"/>
            <a:ext cx="100013" cy="1000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094" y="3573996"/>
            <a:ext cx="321092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Training Engine</a:t>
            </a:r>
            <a:endParaRPr lang="en-US" sz="1050" dirty="0"/>
          </a:p>
        </p:txBody>
      </p:sp>
      <p:sp>
        <p:nvSpPr>
          <p:cNvPr id="13" name="Text 7"/>
          <p:cNvSpPr/>
          <p:nvPr/>
        </p:nvSpPr>
        <p:spPr>
          <a:xfrm>
            <a:off x="750094" y="3831171"/>
            <a:ext cx="321092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PyTorch and scikit-learn for continuous model improvement</a:t>
            </a:r>
            <a:endParaRPr lang="en-US" sz="834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92026" y="4165476"/>
            <a:ext cx="87511" cy="10001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50094" y="4108326"/>
            <a:ext cx="353615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Storage &amp; Export</a:t>
            </a:r>
            <a:endParaRPr lang="en-US" sz="1050" dirty="0"/>
          </a:p>
        </p:txBody>
      </p:sp>
      <p:sp>
        <p:nvSpPr>
          <p:cNvPr id="16" name="Text 9"/>
          <p:cNvSpPr/>
          <p:nvPr/>
        </p:nvSpPr>
        <p:spPr>
          <a:xfrm>
            <a:off x="750094" y="4365501"/>
            <a:ext cx="3536156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SQLite for project storage and pure Python exporters for all formats</a:t>
            </a:r>
            <a:endParaRPr lang="en-US" sz="834" dirty="0"/>
          </a:p>
        </p:txBody>
      </p:sp>
      <p:sp>
        <p:nvSpPr>
          <p:cNvPr id="17" name="Shape 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C1D8E6">
              <a:alpha val="10000"/>
            </a:srgbClr>
          </a:solidFill>
          <a:ln/>
        </p:spPr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375" y="2153841"/>
            <a:ext cx="857250" cy="8572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Intuitive Subtitle Editor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1316292"/>
            <a:ext cx="400050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The web-based editor simplifies subtitle review: upload audio, generate cues, edit text, adjust timing, and export in your preferred format—all with full control.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428625" y="2037810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96491" y="2105676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5813" y="2037810"/>
            <a:ext cx="2835232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Upload Audio</a:t>
            </a:r>
            <a:endParaRPr lang="en-US" sz="996" dirty="0"/>
          </a:p>
        </p:txBody>
      </p:sp>
      <p:sp>
        <p:nvSpPr>
          <p:cNvPr id="8" name="Text 4"/>
          <p:cNvSpPr/>
          <p:nvPr/>
        </p:nvSpPr>
        <p:spPr>
          <a:xfrm>
            <a:off x="785813" y="2262839"/>
            <a:ext cx="2835232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Waveform auto-renders instantly for visual reference</a:t>
            </a:r>
            <a:endParaRPr lang="en-US" sz="834" dirty="0"/>
          </a:p>
        </p:txBody>
      </p:sp>
      <p:sp>
        <p:nvSpPr>
          <p:cNvPr id="9" name="Shape 5"/>
          <p:cNvSpPr/>
          <p:nvPr/>
        </p:nvSpPr>
        <p:spPr>
          <a:xfrm>
            <a:off x="428625" y="2525706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785813" y="2525706"/>
            <a:ext cx="3043014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Generate Subtitles</a:t>
            </a:r>
            <a:endParaRPr lang="en-US" sz="996" dirty="0"/>
          </a:p>
        </p:txBody>
      </p:sp>
      <p:sp>
        <p:nvSpPr>
          <p:cNvPr id="11" name="Text 7"/>
          <p:cNvSpPr/>
          <p:nvPr/>
        </p:nvSpPr>
        <p:spPr>
          <a:xfrm>
            <a:off x="785813" y="2750734"/>
            <a:ext cx="304301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Click "Transcribe" to automatically generate subtitle cues</a:t>
            </a:r>
            <a:endParaRPr lang="en-US" sz="834" dirty="0"/>
          </a:p>
        </p:txBody>
      </p:sp>
      <p:sp>
        <p:nvSpPr>
          <p:cNvPr id="12" name="Shape 8"/>
          <p:cNvSpPr/>
          <p:nvPr/>
        </p:nvSpPr>
        <p:spPr>
          <a:xfrm>
            <a:off x="428625" y="3013602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6491" y="3081468"/>
            <a:ext cx="114300" cy="1143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85813" y="3013602"/>
            <a:ext cx="2908260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Edit &amp; Adjust</a:t>
            </a:r>
            <a:endParaRPr lang="en-US" sz="996" dirty="0"/>
          </a:p>
        </p:txBody>
      </p:sp>
      <p:sp>
        <p:nvSpPr>
          <p:cNvPr id="15" name="Text 10"/>
          <p:cNvSpPr/>
          <p:nvPr/>
        </p:nvSpPr>
        <p:spPr>
          <a:xfrm>
            <a:off x="785813" y="3238630"/>
            <a:ext cx="2908260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Edit text and drag timing bars to synchronize perfectly</a:t>
            </a:r>
            <a:endParaRPr lang="en-US" sz="834" dirty="0"/>
          </a:p>
        </p:txBody>
      </p:sp>
      <p:sp>
        <p:nvSpPr>
          <p:cNvPr id="16" name="Shape 11"/>
          <p:cNvSpPr/>
          <p:nvPr/>
        </p:nvSpPr>
        <p:spPr>
          <a:xfrm>
            <a:off x="428625" y="3501498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89347" y="3569364"/>
            <a:ext cx="128588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85813" y="3501498"/>
            <a:ext cx="2898325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Keyboard Shortcuts</a:t>
            </a:r>
            <a:endParaRPr lang="en-US" sz="996" dirty="0"/>
          </a:p>
        </p:txBody>
      </p:sp>
      <p:sp>
        <p:nvSpPr>
          <p:cNvPr id="19" name="Text 13"/>
          <p:cNvSpPr/>
          <p:nvPr/>
        </p:nvSpPr>
        <p:spPr>
          <a:xfrm>
            <a:off x="785813" y="3726526"/>
            <a:ext cx="2898325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Space for play/pause, arrows for seeking—fast editing</a:t>
            </a:r>
            <a:endParaRPr lang="en-US" sz="834" dirty="0"/>
          </a:p>
        </p:txBody>
      </p:sp>
      <p:sp>
        <p:nvSpPr>
          <p:cNvPr id="20" name="Shape 14"/>
          <p:cNvSpPr/>
          <p:nvPr/>
        </p:nvSpPr>
        <p:spPr>
          <a:xfrm>
            <a:off x="428625" y="3989394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89347" y="4057259"/>
            <a:ext cx="128588" cy="1143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85813" y="3989394"/>
            <a:ext cx="2722857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96" dirty="0">
                <a:solidFill>
                  <a:srgbClr val="000000"/>
                </a:solidFill>
              </a:rPr>
              <a:t>Save &amp; Export</a:t>
            </a:r>
            <a:endParaRPr lang="en-US" sz="996" dirty="0"/>
          </a:p>
        </p:txBody>
      </p:sp>
      <p:sp>
        <p:nvSpPr>
          <p:cNvPr id="23" name="Text 16"/>
          <p:cNvSpPr/>
          <p:nvPr/>
        </p:nvSpPr>
        <p:spPr>
          <a:xfrm>
            <a:off x="785813" y="4214422"/>
            <a:ext cx="2722857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Export to SRT, VTT, STL, and other industry formats</a:t>
            </a:r>
            <a:endParaRPr lang="en-US" sz="834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875" y="1232297"/>
            <a:ext cx="4000500" cy="32146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1220912"/>
            <a:ext cx="38576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4" dirty="0">
                <a:solidFill>
                  <a:srgbClr val="000000"/>
                </a:solidFill>
              </a:rPr>
              <a:t>Day 1 Accuracy Benchmarks</a:t>
            </a:r>
            <a:endParaRPr lang="en-US" sz="1704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98277" y="1971005"/>
            <a:ext cx="75009" cy="1000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0094" y="1913855"/>
            <a:ext cx="23062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Word Error Rate (WER)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750094" y="2171030"/>
            <a:ext cx="230623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English: 7–10% | Regional Accents: 15–18%</a:t>
            </a:r>
            <a:endParaRPr lang="en-US" sz="83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2026" y="2505335"/>
            <a:ext cx="87511" cy="100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0094" y="2448185"/>
            <a:ext cx="193043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Character Error Rate (CER)</a:t>
            </a:r>
            <a:endParaRPr lang="en-US" sz="1050" dirty="0"/>
          </a:p>
        </p:txBody>
      </p:sp>
      <p:sp>
        <p:nvSpPr>
          <p:cNvPr id="9" name="Text 4"/>
          <p:cNvSpPr/>
          <p:nvPr/>
        </p:nvSpPr>
        <p:spPr>
          <a:xfrm>
            <a:off x="750094" y="2705360"/>
            <a:ext cx="1930431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English: 5% | Regional Accents: 10%</a:t>
            </a:r>
            <a:endParaRPr lang="en-US" sz="83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85775" y="3039666"/>
            <a:ext cx="100013" cy="1000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94" y="2982516"/>
            <a:ext cx="223811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Timing Error (Average)</a:t>
            </a:r>
            <a:endParaRPr lang="en-US" sz="1050" dirty="0"/>
          </a:p>
        </p:txBody>
      </p:sp>
      <p:sp>
        <p:nvSpPr>
          <p:cNvPr id="12" name="Text 6"/>
          <p:cNvSpPr/>
          <p:nvPr/>
        </p:nvSpPr>
        <p:spPr>
          <a:xfrm>
            <a:off x="750094" y="3239691"/>
            <a:ext cx="2238115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English: ±0.15s | Regional Accents: ±0.25s</a:t>
            </a:r>
            <a:endParaRPr lang="en-US" sz="834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485775" y="3573996"/>
            <a:ext cx="100013" cy="1000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0094" y="3516846"/>
            <a:ext cx="277132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</a:rPr>
              <a:t>CPS Compliance</a:t>
            </a:r>
            <a:endParaRPr lang="en-US" sz="1050" dirty="0"/>
          </a:p>
        </p:txBody>
      </p:sp>
      <p:sp>
        <p:nvSpPr>
          <p:cNvPr id="15" name="Text 8"/>
          <p:cNvSpPr/>
          <p:nvPr/>
        </p:nvSpPr>
        <p:spPr>
          <a:xfrm>
            <a:off x="750094" y="3774021"/>
            <a:ext cx="2771329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34" dirty="0">
                <a:solidFill>
                  <a:srgbClr val="000000">
                    <a:alpha val="85000"/>
                  </a:srgbClr>
                </a:solidFill>
              </a:rPr>
              <a:t>Over 98% correct timing segments with no overlaps</a:t>
            </a:r>
            <a:endParaRPr lang="en-US" sz="834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7750" y="428625"/>
            <a:ext cx="4000500" cy="42862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750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924" dirty="0">
                <a:solidFill>
                  <a:srgbClr val="000000"/>
                </a:solidFill>
              </a:rPr>
              <a:t>Local Fine-Tuning for Accuracy Boost</a:t>
            </a:r>
            <a:endParaRPr lang="en-US" sz="1924" dirty="0"/>
          </a:p>
        </p:txBody>
      </p:sp>
      <p:sp>
        <p:nvSpPr>
          <p:cNvPr id="4" name="Text 1"/>
          <p:cNvSpPr/>
          <p:nvPr/>
        </p:nvSpPr>
        <p:spPr>
          <a:xfrm>
            <a:off x="428625" y="1398780"/>
            <a:ext cx="4000500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The system employs triplet learning using (Audio, Machine Subtitle, Human-Corrected Subtitle) tuples to continuously improve accuracy without cloud retraining.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428625" y="2156017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96491" y="2223883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5813" y="2156017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Triplet Learning</a:t>
            </a:r>
            <a:endParaRPr lang="en-US" sz="1159" dirty="0"/>
          </a:p>
        </p:txBody>
      </p:sp>
      <p:sp>
        <p:nvSpPr>
          <p:cNvPr id="8" name="Text 4"/>
          <p:cNvSpPr/>
          <p:nvPr/>
        </p:nvSpPr>
        <p:spPr>
          <a:xfrm>
            <a:off x="785813" y="2434623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Uses audio, machine-generated, and human-corrected subtitles as training tuples</a:t>
            </a:r>
            <a:endParaRPr lang="en-US" sz="942" dirty="0"/>
          </a:p>
        </p:txBody>
      </p:sp>
      <p:sp>
        <p:nvSpPr>
          <p:cNvPr id="9" name="Shape 5"/>
          <p:cNvSpPr/>
          <p:nvPr/>
        </p:nvSpPr>
        <p:spPr>
          <a:xfrm>
            <a:off x="428625" y="2911804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496491" y="2979669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5813" y="2911804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Dual Model Improvement</a:t>
            </a:r>
            <a:endParaRPr lang="en-US" sz="1159" dirty="0"/>
          </a:p>
        </p:txBody>
      </p:sp>
      <p:sp>
        <p:nvSpPr>
          <p:cNvPr id="12" name="Text 7"/>
          <p:cNvSpPr/>
          <p:nvPr/>
        </p:nvSpPr>
        <p:spPr>
          <a:xfrm>
            <a:off x="785813" y="3190410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Punctuation + Casing Model (BiLSTM) and Timing Correction Regressor evolve together</a:t>
            </a:r>
            <a:endParaRPr lang="en-US" sz="942" dirty="0"/>
          </a:p>
        </p:txBody>
      </p:sp>
      <p:sp>
        <p:nvSpPr>
          <p:cNvPr id="13" name="Shape 8"/>
          <p:cNvSpPr/>
          <p:nvPr/>
        </p:nvSpPr>
        <p:spPr>
          <a:xfrm>
            <a:off x="428625" y="3667590"/>
            <a:ext cx="250031" cy="250031"/>
          </a:xfrm>
          <a:prstGeom prst="rect">
            <a:avLst/>
          </a:prstGeom>
          <a:solidFill>
            <a:srgbClr val="5F93C2">
              <a:alpha val="10000"/>
            </a:srgbClr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496491" y="3735456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85813" y="3667590"/>
            <a:ext cx="364331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000000"/>
                </a:solidFill>
              </a:rPr>
              <a:t>Local Adaptation</a:t>
            </a:r>
            <a:endParaRPr lang="en-US" sz="1159" dirty="0"/>
          </a:p>
        </p:txBody>
      </p:sp>
      <p:sp>
        <p:nvSpPr>
          <p:cNvPr id="16" name="Text 10"/>
          <p:cNvSpPr/>
          <p:nvPr/>
        </p:nvSpPr>
        <p:spPr>
          <a:xfrm>
            <a:off x="785813" y="3946196"/>
            <a:ext cx="364331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42" dirty="0">
                <a:solidFill>
                  <a:srgbClr val="000000">
                    <a:alpha val="90000"/>
                  </a:srgbClr>
                </a:solidFill>
              </a:rPr>
              <a:t>Updates reload locally anytime—no cloud dependency, no vendor lock-in</a:t>
            </a:r>
            <a:endParaRPr lang="en-US" sz="942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5" y="1232297"/>
            <a:ext cx="4000500" cy="32146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95722" y="4939626"/>
            <a:ext cx="1716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VigilSiddhi IntelliSub</a:t>
            </a:r>
          </a:p>
          <a:p>
            <a:endParaRPr lang="en-IN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20328"/>
            <a:ext cx="492026" cy="492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1037</Words>
  <Application>Microsoft Office PowerPoint</Application>
  <PresentationFormat>On-screen Show (16:9)</PresentationFormat>
  <Paragraphs>171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VigilSiddhi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VigilSiddi IntelliSub</dc:title>
  <dc:subject>VigilSiddi IntelliSub</dc:subject>
  <dc:creator>Prashant Kadam</dc:creator>
  <cp:lastModifiedBy>Microsoft account</cp:lastModifiedBy>
  <cp:revision>20</cp:revision>
  <dcterms:created xsi:type="dcterms:W3CDTF">2025-11-12T11:01:52Z</dcterms:created>
  <dcterms:modified xsi:type="dcterms:W3CDTF">2025-11-23T07:32:42Z</dcterms:modified>
</cp:coreProperties>
</file>